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notesMasterIdLst>
    <p:notesMasterId r:id="rId24"/>
  </p:notesMasterIdLst>
  <p:sldIdLst>
    <p:sldId id="293" r:id="rId4"/>
    <p:sldId id="291" r:id="rId5"/>
    <p:sldId id="289" r:id="rId6"/>
    <p:sldId id="294" r:id="rId7"/>
    <p:sldId id="290" r:id="rId8"/>
    <p:sldId id="295" r:id="rId9"/>
    <p:sldId id="285" r:id="rId10"/>
    <p:sldId id="338" r:id="rId11"/>
    <p:sldId id="332" r:id="rId12"/>
    <p:sldId id="329" r:id="rId13"/>
    <p:sldId id="357" r:id="rId14"/>
    <p:sldId id="346" r:id="rId15"/>
    <p:sldId id="286" r:id="rId16"/>
    <p:sldId id="296" r:id="rId17"/>
    <p:sldId id="297" r:id="rId18"/>
    <p:sldId id="298" r:id="rId19"/>
    <p:sldId id="299" r:id="rId20"/>
    <p:sldId id="292" r:id="rId21"/>
    <p:sldId id="287" r:id="rId22"/>
    <p:sldId id="288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CDC"/>
    <a:srgbClr val="43B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1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1045D-95E6-41FF-8B9A-9B1D92A3A0F9}" type="datetimeFigureOut">
              <a:rPr lang="es-ES" smtClean="0"/>
              <a:t>12/04/2021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8C8E-977B-4E36-8DB1-3DD394567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87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34B931B-BF4C-4402-9C72-7832756152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3EA0BF96-F468-4F09-A673-A980B5CBB8BE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8</a:t>
            </a:fld>
            <a:endParaRPr kumimoji="0" lang="es-E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70EF54E-3DED-4221-BEC4-30F478C6F6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91A836E-992F-4CA5-A639-73722B07C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52497F4-7091-4A7C-8FAC-9307D6BF9D2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1D174552-F027-4895-BFB2-4BE5A69CA743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9</a:t>
            </a:fld>
            <a:endParaRPr kumimoji="0" lang="es-E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F84B8DC-9910-4DED-825E-B457064365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0552413-32A4-4187-9AF9-D1D617519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5133F3E-06FF-41E3-A892-9D6C30AC0FE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68CF91BB-EB76-49A1-B02D-406B5FD01F03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10</a:t>
            </a:fld>
            <a:endParaRPr kumimoji="0" lang="es-E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D8C1386-5E76-4140-870C-C286008570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50C8084-813C-42C1-B969-3B85D709B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57080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F9689C2-D55F-4F43-8036-B4AD16B48B6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6546454A-4C06-4BC9-8F31-2931F16C9CDF}" type="slidenum">
              <a:rPr kumimoji="0" lang="es-E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11</a:t>
            </a:fld>
            <a:endParaRPr kumimoji="0" lang="es-E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F905023F-CDF0-4387-A4A6-C877A8FAF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36719A4B-22ED-48C5-9B06-A17A18E69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CD0F-743F-4E95-8DEE-A923311AF62C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08D5-2F4B-4FFD-9753-44F03D7AAA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C29E-4F27-406F-849D-2C897E5F2542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45EC-A8DD-460A-8EAB-490A207917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CD6B-90AB-4CC3-AECF-E5026B7AF7A7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69D8B-3E57-43F7-AE8E-F24610161C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3EC7E6B-67EE-4890-BA43-B70F1DDF379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0C6C9-ABB7-4371-88F1-3E884EDBA8C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59822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C8032E0-6279-4433-9B5D-255249EBACD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B341A-305F-4B3F-A30C-7EF63807417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46081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839ABEE-F851-4BCF-97C5-40F22D144D0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61BFC-B20C-4102-B963-680950C1F05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12638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084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8100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5DEE406-4CB9-4D8A-8284-816AA570DA7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C74D1-82BA-4909-B1C5-AE2A3F25D2F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13114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D82DDAE-B45D-439F-B10C-CCF4F053CD3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C598B-98B0-43FA-AB16-9AA83117F54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9482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D3C6816-9541-4660-8E0B-D157284854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8AC97-0D9C-4C8D-8EFD-326E6C36E78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96097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623E073E-4183-4893-97D1-194A4860EEB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D6B51-C677-4793-887F-D5BE772DCCE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54851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B4B2BD1-71EC-426C-AEEC-748FD54124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8A969-D343-4FFF-A41F-7751E6D07E0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7125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4416-8601-4A5A-B039-055085105674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EF767-4DC3-45E8-9F5D-220069F199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AAB789-912C-4F68-A9A4-D402B8CEB5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77DB8-1742-4D25-854C-4A9E2066668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90253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048DE78-B873-4DC6-AEE1-BFAB14DF39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8E966-0B15-43ED-8E30-B4446F2552E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83323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8500" y="190500"/>
            <a:ext cx="1941513" cy="590391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19200" y="190500"/>
            <a:ext cx="5676900" cy="590391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8135903-B9FE-44A2-9642-8AB67C1CF09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F94E9-DD11-4510-9A0A-9B5918E5207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318485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190500"/>
            <a:ext cx="7770813" cy="143351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219200" y="1600200"/>
            <a:ext cx="7770813" cy="449421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3A0B119-765A-4559-A1CA-8A552A7EF0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B0525-0D8C-4BD6-BA60-BB02FAF2971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38333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190500"/>
            <a:ext cx="7770813" cy="143351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08413" cy="44942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810000" cy="44942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F14780E-D020-466D-91C0-2B755CF9209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4917C-3423-44B6-A8B8-0E124215795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51599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190500"/>
            <a:ext cx="7770813" cy="143351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1219200" y="1600200"/>
            <a:ext cx="3808413" cy="449421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80013" y="1600200"/>
            <a:ext cx="3810000" cy="44942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B3F7353-A237-4AF1-AA5A-178E386A16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6DD4C-2626-431D-8474-C33B0EF1C12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14066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0DEB6F1-C1EA-4011-B077-CB262F47BAE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954E2-FF30-4DD0-AA6C-48715FA9E69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51403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FCBFE99-07B6-4C01-BF53-166E2A8A8FC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9F035-BE3C-46B0-AF2F-38F11441698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13648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6688430-AEC7-4A44-88C5-1E72E08F953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CC6D1-EC77-4D20-9B02-D0DE388BD1D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65626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084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8100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B5FDCD3-062F-4089-B436-C5506DA071D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18794-62A8-4B49-B4C2-97FD637F679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5054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DC5B6-1B7A-49E5-8D9E-C97DAEAA62B4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3848-EB83-4D1F-A197-3CFC62256F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D552C40-ABFB-4430-A308-EFA35C43D7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3BD82-547D-4AAF-A031-A78C8242C5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937573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F72382D3-0F00-4B0C-AC0C-F144F5F7D82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C104B-CA5A-41B4-9906-3B5826E77D8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38642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796DA2F7-D9B9-4E64-95CA-95AE1B783F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3F0BA-826A-45AF-8F1F-8D5E5F73F74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56671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E7A39E9-8329-42AC-BBE4-34A2985AEE5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A92B72-D5B9-43AB-BAFA-4024BE5935E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851691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0B80387-E9AC-40EC-9499-14CDA965FE4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47FD7-C5D1-4018-B67A-EB4AE8EA7E4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34840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1660182-DA1E-4EDE-9055-621EBB0F5F9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C0E22-5561-4019-B5C4-5D8B5B1F9F3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786400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8500" y="190500"/>
            <a:ext cx="1941513" cy="590391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19200" y="190500"/>
            <a:ext cx="5676900" cy="590391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5CF77DA-798E-493E-B4C4-4D03CA7FF1B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E1218-CB8C-40D4-B70A-F39EE067CA1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235253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190500"/>
            <a:ext cx="7770813" cy="143351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219200" y="1600200"/>
            <a:ext cx="7770813" cy="449421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893B84A-FCC5-44B8-9D6D-332CEF64D00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E9B21-454D-4252-9852-C4EAFEC18E8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309805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190500"/>
            <a:ext cx="7770813" cy="143351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08413" cy="44942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810000" cy="44942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46786FE-B2E3-4E37-B8F2-0B15DFF00A6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F0D81-B265-41AF-846D-6AB1B12CC79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076280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190500"/>
            <a:ext cx="7770813" cy="143351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1219200" y="1600200"/>
            <a:ext cx="3808413" cy="449421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80013" y="1600200"/>
            <a:ext cx="3810000" cy="44942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AD66647-A74E-47F2-A334-812139D8D9F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519E7-4A02-411D-97A1-D4877452543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5091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5369-B6E0-4E05-9664-1A9CD9029CFF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0073-D9AD-4412-A4AC-1209FE0FF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D2FC6-320B-4D28-9D45-F016A9B76F80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0C51-0D63-4C72-BAA5-091BAADB9C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AD8B4-F2F7-4164-8268-F8BE211EF533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A798-634F-4792-A01B-76664F66B9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D117-196D-48B9-9304-27BBCE7815B9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0A98-D741-4463-B9F7-1D4A34EF96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20C8-6DFE-4C42-A2F2-699DD7490A29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EC3C-1A73-40DB-BC91-B00AA1A016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1B18-CCE4-4394-B5C6-9019AE4F4BB4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82ED7-49BE-4CCB-8CD6-A7676BBBED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025F9D-24F4-4C25-B844-93594C411C5E}" type="datetimeFigureOut">
              <a:rPr lang="es-ES"/>
              <a:pPr>
                <a:defRPr/>
              </a:pPr>
              <a:t>12/04/2021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A985DD-ADE4-4E48-A46F-010C6D4683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4B7E54E8-E8AC-461A-9857-87C229EF77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1413" cy="6854825"/>
            <a:chOff x="0" y="0"/>
            <a:chExt cx="719" cy="4318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F3C1D42D-0ABB-4978-AAEB-924EF3F5F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19" cy="335"/>
            </a:xfrm>
            <a:prstGeom prst="rect">
              <a:avLst/>
            </a:prstGeom>
            <a:gradFill rotWithShape="0">
              <a:gsLst>
                <a:gs pos="0">
                  <a:srgbClr val="EEB00B"/>
                </a:gs>
                <a:gs pos="100000">
                  <a:srgbClr val="200B5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s-ES" altLang="es-ES"/>
            </a:p>
          </p:txBody>
        </p:sp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B17984F4-F289-4644-BB7D-AC3945832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16"/>
              <a:ext cx="719" cy="2302"/>
            </a:xfrm>
            <a:prstGeom prst="rect">
              <a:avLst/>
            </a:prstGeom>
            <a:gradFill rotWithShape="0">
              <a:gsLst>
                <a:gs pos="0">
                  <a:srgbClr val="200B5B"/>
                </a:gs>
                <a:gs pos="100000">
                  <a:srgbClr val="EEB00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s-ES" altLang="es-ES"/>
            </a:p>
          </p:txBody>
        </p:sp>
        <p:pic>
          <p:nvPicPr>
            <p:cNvPr id="1034" name="Picture 4">
              <a:extLst>
                <a:ext uri="{FF2B5EF4-FFF2-40B4-BE49-F238E27FC236}">
                  <a16:creationId xmlns:a16="http://schemas.microsoft.com/office/drawing/2014/main" id="{C3F451E2-6DC3-4B3A-8EC4-3537ED09C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19" cy="1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027" name="Rectangle 5">
            <a:extLst>
              <a:ext uri="{FF2B5EF4-FFF2-40B4-BE49-F238E27FC236}">
                <a16:creationId xmlns:a16="http://schemas.microsoft.com/office/drawing/2014/main" id="{72A00D78-0497-456D-A239-58C6498C6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90500"/>
            <a:ext cx="77708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el formato del texto de título</a:t>
            </a:r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2A402A1C-FBB6-48AD-A2DD-4D302FAC1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0813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los formatos del texto del esquema</a:t>
            </a:r>
          </a:p>
          <a:p>
            <a:pPr lvl="1"/>
            <a:r>
              <a:rPr lang="en-GB" altLang="es-ES"/>
              <a:t>Segundo nivel del esquema</a:t>
            </a:r>
          </a:p>
          <a:p>
            <a:pPr lvl="2"/>
            <a:r>
              <a:rPr lang="en-GB" altLang="es-ES"/>
              <a:t>Tercer nivel del esquema</a:t>
            </a:r>
          </a:p>
          <a:p>
            <a:pPr lvl="3"/>
            <a:r>
              <a:rPr lang="en-GB" altLang="es-ES"/>
              <a:t>Cuarto nivel del esquema</a:t>
            </a:r>
          </a:p>
          <a:p>
            <a:pPr lvl="4"/>
            <a:r>
              <a:rPr lang="en-GB" altLang="es-ES"/>
              <a:t>Quinto nivel del esquema</a:t>
            </a:r>
          </a:p>
          <a:p>
            <a:pPr lvl="4"/>
            <a:r>
              <a:rPr lang="en-GB" altLang="es-ES"/>
              <a:t>Sexto nivel del esquema</a:t>
            </a:r>
          </a:p>
          <a:p>
            <a:pPr lvl="4"/>
            <a:r>
              <a:rPr lang="en-GB" altLang="es-ES"/>
              <a:t>Séptimo nivel del esquema</a:t>
            </a:r>
          </a:p>
          <a:p>
            <a:pPr lvl="4"/>
            <a:r>
              <a:rPr lang="en-GB" altLang="es-ES"/>
              <a:t>Octavo nivel del esquema</a:t>
            </a:r>
          </a:p>
          <a:p>
            <a:pPr lvl="4"/>
            <a:r>
              <a:rPr lang="en-GB" altLang="es-ES"/>
              <a:t>Noveno nivel del esquema</a:t>
            </a:r>
          </a:p>
        </p:txBody>
      </p:sp>
      <p:sp>
        <p:nvSpPr>
          <p:cNvPr id="1029" name="Text Box 7">
            <a:extLst>
              <a:ext uri="{FF2B5EF4-FFF2-40B4-BE49-F238E27FC236}">
                <a16:creationId xmlns:a16="http://schemas.microsoft.com/office/drawing/2014/main" id="{E5A869D9-9CE7-4701-A055-C5003B5B1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39762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30" name="Text Box 8">
            <a:extLst>
              <a:ext uri="{FF2B5EF4-FFF2-40B4-BE49-F238E27FC236}">
                <a16:creationId xmlns:a16="http://schemas.microsoft.com/office/drawing/2014/main" id="{8FFC530B-EB2D-4F33-9AB7-B8C671926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397625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1B5E583D-0EC9-4B54-ACD7-8E5ACCFBA0C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39000" y="6397625"/>
            <a:ext cx="19034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F3092671-8424-44C4-87F1-B29894F290F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59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Times New Roman" pitchFamily="18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Times New Roman" pitchFamily="18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Times New Roman" pitchFamily="18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Times New Roman" pitchFamily="18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latin typeface="Times New Roman" pitchFamily="18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latin typeface="Times New Roman" pitchFamily="18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latin typeface="Times New Roman" pitchFamily="18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latin typeface="Times New Roman" pitchFamily="18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EAEAEA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EAEAEA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EAEAEA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EAEAEA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>
            <a:extLst>
              <a:ext uri="{FF2B5EF4-FFF2-40B4-BE49-F238E27FC236}">
                <a16:creationId xmlns:a16="http://schemas.microsoft.com/office/drawing/2014/main" id="{10AB47F4-3F31-4DEC-A3F9-C3CC9191E3C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1413" cy="6854825"/>
            <a:chOff x="0" y="0"/>
            <a:chExt cx="719" cy="4318"/>
          </a:xfrm>
        </p:grpSpPr>
        <p:sp>
          <p:nvSpPr>
            <p:cNvPr id="4104" name="Rectangle 2">
              <a:extLst>
                <a:ext uri="{FF2B5EF4-FFF2-40B4-BE49-F238E27FC236}">
                  <a16:creationId xmlns:a16="http://schemas.microsoft.com/office/drawing/2014/main" id="{7F6E2F5A-5B52-4654-84FD-D689A7AF1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19" cy="335"/>
            </a:xfrm>
            <a:prstGeom prst="rect">
              <a:avLst/>
            </a:prstGeom>
            <a:gradFill rotWithShape="0">
              <a:gsLst>
                <a:gs pos="0">
                  <a:srgbClr val="EEB00B"/>
                </a:gs>
                <a:gs pos="100000">
                  <a:srgbClr val="200B5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s-ES" altLang="es-ES"/>
            </a:p>
          </p:txBody>
        </p:sp>
        <p:sp>
          <p:nvSpPr>
            <p:cNvPr id="4105" name="Rectangle 3">
              <a:extLst>
                <a:ext uri="{FF2B5EF4-FFF2-40B4-BE49-F238E27FC236}">
                  <a16:creationId xmlns:a16="http://schemas.microsoft.com/office/drawing/2014/main" id="{DF6FC45E-CB4B-4DE2-BEC7-F8DAE9CB4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16"/>
              <a:ext cx="719" cy="2302"/>
            </a:xfrm>
            <a:prstGeom prst="rect">
              <a:avLst/>
            </a:prstGeom>
            <a:gradFill rotWithShape="0">
              <a:gsLst>
                <a:gs pos="0">
                  <a:srgbClr val="200B5B"/>
                </a:gs>
                <a:gs pos="100000">
                  <a:srgbClr val="EEB00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s-ES" altLang="es-ES"/>
            </a:p>
          </p:txBody>
        </p:sp>
        <p:pic>
          <p:nvPicPr>
            <p:cNvPr id="4106" name="Picture 4">
              <a:extLst>
                <a:ext uri="{FF2B5EF4-FFF2-40B4-BE49-F238E27FC236}">
                  <a16:creationId xmlns:a16="http://schemas.microsoft.com/office/drawing/2014/main" id="{9F2CBC9D-32EC-4849-A88C-26DD6A98E4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19" cy="1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4099" name="Rectangle 5">
            <a:extLst>
              <a:ext uri="{FF2B5EF4-FFF2-40B4-BE49-F238E27FC236}">
                <a16:creationId xmlns:a16="http://schemas.microsoft.com/office/drawing/2014/main" id="{A7D2B359-FA54-4938-B99B-6D2A95C76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90500"/>
            <a:ext cx="77708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el formato del texto de título</a:t>
            </a:r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1AED71C6-2207-476C-AA87-BAC7F2D8E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0813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los formatos del texto del esquema</a:t>
            </a:r>
          </a:p>
          <a:p>
            <a:pPr lvl="1"/>
            <a:r>
              <a:rPr lang="en-GB" altLang="es-ES"/>
              <a:t>Segundo nivel del esquema</a:t>
            </a:r>
          </a:p>
          <a:p>
            <a:pPr lvl="2"/>
            <a:r>
              <a:rPr lang="en-GB" altLang="es-ES"/>
              <a:t>Tercer nivel del esquema</a:t>
            </a:r>
          </a:p>
          <a:p>
            <a:pPr lvl="3"/>
            <a:r>
              <a:rPr lang="en-GB" altLang="es-ES"/>
              <a:t>Cuarto nivel del esquema</a:t>
            </a:r>
          </a:p>
          <a:p>
            <a:pPr lvl="4"/>
            <a:r>
              <a:rPr lang="en-GB" altLang="es-ES"/>
              <a:t>Quinto nivel del esquema</a:t>
            </a:r>
          </a:p>
          <a:p>
            <a:pPr lvl="4"/>
            <a:r>
              <a:rPr lang="en-GB" altLang="es-ES"/>
              <a:t>Sexto nivel del esquema</a:t>
            </a:r>
          </a:p>
          <a:p>
            <a:pPr lvl="4"/>
            <a:r>
              <a:rPr lang="en-GB" altLang="es-ES"/>
              <a:t>Séptimo nivel del esquema</a:t>
            </a:r>
          </a:p>
          <a:p>
            <a:pPr lvl="4"/>
            <a:r>
              <a:rPr lang="en-GB" altLang="es-ES"/>
              <a:t>Octavo nivel del esquema</a:t>
            </a:r>
          </a:p>
          <a:p>
            <a:pPr lvl="4"/>
            <a:r>
              <a:rPr lang="en-GB" altLang="es-ES"/>
              <a:t>Noveno nivel del esquema</a:t>
            </a:r>
          </a:p>
        </p:txBody>
      </p:sp>
      <p:sp>
        <p:nvSpPr>
          <p:cNvPr id="4101" name="Text Box 7">
            <a:extLst>
              <a:ext uri="{FF2B5EF4-FFF2-40B4-BE49-F238E27FC236}">
                <a16:creationId xmlns:a16="http://schemas.microsoft.com/office/drawing/2014/main" id="{C41A6B77-A964-491F-9FF9-BE998E5EC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39762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4102" name="Text Box 8">
            <a:extLst>
              <a:ext uri="{FF2B5EF4-FFF2-40B4-BE49-F238E27FC236}">
                <a16:creationId xmlns:a16="http://schemas.microsoft.com/office/drawing/2014/main" id="{A69998E0-241D-4D10-88B2-C434CBC0D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397625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CD05E9B-A4EE-4688-8EAF-5C32B1D42C5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39000" y="6397625"/>
            <a:ext cx="19034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86D2E40F-ADC0-4626-A159-C3F9E9AC2C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6777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Times New Roman" pitchFamily="18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Times New Roman" pitchFamily="18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Times New Roman" pitchFamily="18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CC66"/>
          </a:solidFill>
          <a:latin typeface="Times New Roman" pitchFamily="18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latin typeface="Times New Roman" pitchFamily="18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latin typeface="Times New Roman" pitchFamily="18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latin typeface="Times New Roman" pitchFamily="18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latin typeface="Times New Roman" pitchFamily="18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EAEAEA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EAEAEA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EAEAEA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EAEAEA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o.es/" TargetMode="External"/><Relationship Id="rId2" Type="http://schemas.openxmlformats.org/officeDocument/2006/relationships/hyperlink" Target="http://www.us.es/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sfuentenueva.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6024" y="463550"/>
            <a:ext cx="77724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s-ES" sz="4000" dirty="0"/>
              <a:t>BIENVENID@S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1748" name="Picture 7" descr="Graci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060575"/>
            <a:ext cx="7991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846354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76D74B58-F90D-4D92-8FBB-B2EA93D84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EAEAEA"/>
                </a:solidFill>
                <a:latin typeface="Times New Roman" panose="02020603050405020304" pitchFamily="18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EAEAEA"/>
                </a:solidFill>
                <a:latin typeface="Times New Roman" panose="02020603050405020304" pitchFamily="18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EAEAEA"/>
                </a:solidFill>
                <a:latin typeface="Times New Roman" panose="02020603050405020304" pitchFamily="18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ES" altLang="es-ES" sz="44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CONSEJOS SI ELIGES </a:t>
            </a:r>
            <a:r>
              <a:rPr kumimoji="0" lang="es-ES" altLang="es-ES" sz="4400" b="0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Showcard Gothic" panose="04020904020102020604" pitchFamily="82" charset="0"/>
                <a:ea typeface="+mn-ea"/>
                <a:cs typeface="Arial" charset="0"/>
              </a:rPr>
              <a:t>BACHILLERATO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E4481045-BBCD-4958-B525-A2E0A1B55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EAEAEA"/>
                </a:solidFill>
                <a:latin typeface="Times New Roman" panose="02020603050405020304" pitchFamily="18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EAEAEA"/>
                </a:solidFill>
                <a:latin typeface="Times New Roman" panose="02020603050405020304" pitchFamily="18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EAEAEA"/>
                </a:solidFill>
                <a:latin typeface="Times New Roman" panose="02020603050405020304" pitchFamily="18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9pPr>
          </a:lstStyle>
          <a:p>
            <a:pPr marL="341313" marR="0" lvl="0" indent="-341313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ES" altLang="es-ES" sz="2800" b="1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TENER CLARO QUE FORMA PARTE DE VUESTRO ITINERARIO PARA SEGUIR ESTUDIANDO; O BIEN QUE OS HACE FALTA PARA OPOSITAR.</a:t>
            </a:r>
          </a:p>
          <a:p>
            <a:pPr marL="341313" marR="0" lvl="0" indent="-341313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ES" altLang="es-ES" sz="2800" b="1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TENER UN BUEN HÁBITO DE ESTUDIO</a:t>
            </a:r>
          </a:p>
          <a:p>
            <a:pPr marL="341313" marR="0" lvl="0" indent="-341313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ES" altLang="es-ES" sz="2800" b="1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EXISTEN DISTINTAS MODALIDADES ENCAMINADAS A LOS DISTINTOS ESTUDIOS UNIVERSITARIOS, POR LO TANTO, DEBO MIRAR LOS ESTUDIOS UNIVERSITARIOS Y TENER SIEMPRE PRESENTE LA META PROFESIONAL.</a:t>
            </a:r>
          </a:p>
        </p:txBody>
      </p:sp>
    </p:spTree>
    <p:extLst>
      <p:ext uri="{BB962C8B-B14F-4D97-AF65-F5344CB8AC3E}">
        <p14:creationId xmlns:p14="http://schemas.microsoft.com/office/powerpoint/2010/main" val="421396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56C0D2D9-B6F0-42D6-A37B-2C87EE1BF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6888"/>
            <a:ext cx="77724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EAEAEA"/>
                </a:solidFill>
                <a:latin typeface="Times New Roman" panose="02020603050405020304" pitchFamily="18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EAEAEA"/>
                </a:solidFill>
                <a:latin typeface="Times New Roman" panose="02020603050405020304" pitchFamily="18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EAEAEA"/>
                </a:solidFill>
                <a:latin typeface="Times New Roman" panose="02020603050405020304" pitchFamily="18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ES" altLang="es-ES" sz="3600" b="1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EL TÍTULO DE BACHILLERATO ¿PARA QUÉ?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7A3CB5C-E7C1-4CBE-BFD1-4FAB0DBFA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95600"/>
            <a:ext cx="38100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EAEAEA"/>
                </a:solidFill>
                <a:latin typeface="Times New Roman" panose="02020603050405020304" pitchFamily="18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EAEAEA"/>
                </a:solidFill>
                <a:latin typeface="Times New Roman" panose="02020603050405020304" pitchFamily="18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EAEAEA"/>
                </a:solidFill>
                <a:latin typeface="Times New Roman" panose="02020603050405020304" pitchFamily="18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9pPr>
          </a:lstStyle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ES" altLang="es-ES" sz="3200" b="1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PARA ACCEDER A UNA CARRERA UNIVERSITA-RIA</a:t>
            </a: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FFCC66"/>
              </a:buClr>
              <a:buSzPct val="90000"/>
              <a:buFont typeface="Times New Roman" panose="02020603050405020304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ES" altLang="es-ES" sz="3200" b="1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s-ES" altLang="es-ES" sz="3200" b="1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2" name="Text Box 3">
            <a:extLst>
              <a:ext uri="{FF2B5EF4-FFF2-40B4-BE49-F238E27FC236}">
                <a16:creationId xmlns:a16="http://schemas.microsoft.com/office/drawing/2014/main" id="{72E66EB5-39F1-44CE-B538-109529CF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95600"/>
            <a:ext cx="38100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EAEAEA"/>
                </a:solidFill>
                <a:latin typeface="Times New Roman" panose="02020603050405020304" pitchFamily="18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EAEAEA"/>
                </a:solidFill>
                <a:latin typeface="Times New Roman" panose="02020603050405020304" pitchFamily="18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EAEAEA"/>
                </a:solidFill>
                <a:latin typeface="Times New Roman" panose="02020603050405020304" pitchFamily="18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9pPr>
          </a:lstStyle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ES" altLang="es-ES" sz="2800" b="1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PARA CURSAR UN CICLO FORMATIVO DE GRADO SUPERIOR DE FORMA DIRECTA, SIN PRUEBA DE ACCESO.</a:t>
            </a: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CC66"/>
              </a:buClr>
              <a:buSzPct val="90000"/>
              <a:buFont typeface="Symbol" panose="05050102010706020507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s-ES" altLang="es-ES" sz="2800" b="1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1313" marR="0" lvl="0" indent="-341313" algn="l" defTabSz="449263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CC66"/>
              </a:buClr>
              <a:buSzPct val="90000"/>
              <a:buFont typeface="Symbol" panose="05050102010706020507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s-ES" altLang="es-ES" sz="2800" b="1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EE3EBB21-8784-454C-BA91-9D7FC9651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u="sng">
                <a:effectLst>
                  <a:outerShdw blurRad="38100" dist="38100" dir="2700000" algn="tl">
                    <a:srgbClr val="C0C0C0"/>
                  </a:outerShdw>
                </a:effectLst>
              </a:rPr>
              <a:t>RELACIÓN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A24EBF2-EF6D-412B-B97A-B5C9FB4B8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s-ES" altLang="es-ES" sz="2800" b="1"/>
              <a:t>DE LOS BACHILLERATOS</a:t>
            </a:r>
          </a:p>
          <a:p>
            <a:pPr algn="ctr">
              <a:lnSpc>
                <a:spcPct val="90000"/>
              </a:lnSpc>
            </a:pPr>
            <a:r>
              <a:rPr lang="es-ES" altLang="es-ES" sz="2800" b="1"/>
              <a:t>CON LOS</a:t>
            </a:r>
          </a:p>
          <a:p>
            <a:pPr algn="ctr">
              <a:lnSpc>
                <a:spcPct val="90000"/>
              </a:lnSpc>
            </a:pPr>
            <a:r>
              <a:rPr lang="es-ES" altLang="es-ES" sz="2800" b="1"/>
              <a:t>ESTUDIOS UNIVERSITARIOS</a:t>
            </a:r>
          </a:p>
          <a:p>
            <a:pPr algn="ctr">
              <a:lnSpc>
                <a:spcPct val="90000"/>
              </a:lnSpc>
            </a:pPr>
            <a:r>
              <a:rPr lang="es-ES" altLang="es-ES" sz="2800" b="1" u="sng"/>
              <a:t>NOTA DE ADMISIÓN</a:t>
            </a:r>
          </a:p>
          <a:p>
            <a:pPr lvl="2" algn="ctr">
              <a:lnSpc>
                <a:spcPct val="90000"/>
              </a:lnSpc>
            </a:pPr>
            <a:endParaRPr lang="es-ES" altLang="es-ES" sz="2000" b="1">
              <a:solidFill>
                <a:srgbClr val="00FF00"/>
              </a:solidFill>
            </a:endParaRP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</a:pPr>
            <a:r>
              <a:rPr lang="es-ES" altLang="es-ES" sz="2800" b="1">
                <a:solidFill>
                  <a:srgbClr val="00FF00"/>
                </a:solidFill>
                <a:latin typeface="Batang" panose="02030600000101010101" pitchFamily="18" charset="-127"/>
                <a:cs typeface="Tahoma" panose="020B0604030504040204" pitchFamily="34" charset="0"/>
                <a:hlinkClick r:id="rId2"/>
              </a:rPr>
              <a:t>www.us.es</a:t>
            </a:r>
            <a:endParaRPr lang="es-ES" altLang="es-ES" sz="2800" b="1">
              <a:solidFill>
                <a:srgbClr val="00FF00"/>
              </a:solidFill>
              <a:latin typeface="Batang" panose="02030600000101010101" pitchFamily="18" charset="-127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</a:pPr>
            <a:r>
              <a:rPr lang="es-ES" altLang="es-ES" sz="2800" b="1">
                <a:solidFill>
                  <a:srgbClr val="00FF00"/>
                </a:solidFill>
                <a:latin typeface="Batang" panose="02030600000101010101" pitchFamily="18" charset="-127"/>
                <a:cs typeface="Tahoma" panose="020B0604030504040204" pitchFamily="34" charset="0"/>
              </a:rPr>
              <a:t> </a:t>
            </a:r>
            <a:r>
              <a:rPr lang="es-ES" altLang="es-ES" sz="2800" b="1">
                <a:solidFill>
                  <a:srgbClr val="00FF00"/>
                </a:solidFill>
                <a:latin typeface="Batang" panose="02030600000101010101" pitchFamily="18" charset="-127"/>
                <a:cs typeface="Tahoma" panose="020B0604030504040204" pitchFamily="34" charset="0"/>
                <a:hlinkClick r:id="rId3"/>
              </a:rPr>
              <a:t>www.upo.es</a:t>
            </a:r>
            <a:endParaRPr lang="es-ES" altLang="es-ES" sz="2800" b="1">
              <a:solidFill>
                <a:srgbClr val="00FF00"/>
              </a:solidFill>
              <a:latin typeface="Batang" panose="02030600000101010101" pitchFamily="18" charset="-127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ts val="9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None/>
            </a:pPr>
            <a:endParaRPr lang="es-ES" altLang="es-ES" sz="2800" b="1">
              <a:solidFill>
                <a:srgbClr val="00FF00"/>
              </a:solidFill>
              <a:latin typeface="Batang" panose="02030600000101010101" pitchFamily="18" charset="-127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</a:pPr>
            <a:r>
              <a:rPr lang="es-ES" altLang="es-ES" sz="2800" b="1">
                <a:solidFill>
                  <a:srgbClr val="00FF00"/>
                </a:solidFill>
                <a:latin typeface="Batang" panose="02030600000101010101" pitchFamily="18" charset="-127"/>
                <a:cs typeface="Tahoma" panose="020B0604030504040204" pitchFamily="34" charset="0"/>
              </a:rPr>
              <a:t>Distrito único andaluz</a:t>
            </a:r>
          </a:p>
          <a:p>
            <a:pPr algn="ctr">
              <a:lnSpc>
                <a:spcPct val="90000"/>
              </a:lnSpc>
            </a:pPr>
            <a:endParaRPr lang="es-ES" altLang="es-ES" sz="2800" b="1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RECURSOS DISPONIBLES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- </a:t>
            </a:r>
            <a:r>
              <a:rPr lang="es-ES" dirty="0">
                <a:hlinkClick r:id="rId2"/>
              </a:rPr>
              <a:t>www.iesfuentenueva.es</a:t>
            </a:r>
            <a:endParaRPr lang="es-E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		- GUÍA ORIENTACIÓN 2020-21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		- PROGRAMA ORIENTA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		- PÁGINAS DE LAS UNIVERSIDADES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		- DISTRITO ÚNICO ANDALUZ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- </a:t>
            </a:r>
            <a:r>
              <a:rPr lang="es-ES" dirty="0">
                <a:solidFill>
                  <a:srgbClr val="0070C0"/>
                </a:solidFill>
              </a:rPr>
              <a:t>GOOGLE: PORTAL FP ANDALUCÍA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	https://www.juntadeandalucia.es/educacion/portals/web/formacion-profesional-andaluza</a:t>
            </a:r>
          </a:p>
        </p:txBody>
      </p:sp>
    </p:spTree>
    <p:extLst>
      <p:ext uri="{BB962C8B-B14F-4D97-AF65-F5344CB8AC3E}">
        <p14:creationId xmlns:p14="http://schemas.microsoft.com/office/powerpoint/2010/main" val="178081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>
                <a:latin typeface="Arial Black" pitchFamily="34" charset="0"/>
                <a:cs typeface="Aharoni" pitchFamily="2" charset="-79"/>
              </a:rPr>
              <a:t>1º BACH. HUMAN Y CCIAS SOCIALES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23F836-4A4A-4A88-9A3A-80BBE5905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1369492"/>
            <a:ext cx="8972550" cy="508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0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>
                <a:latin typeface="Arial Black" pitchFamily="34" charset="0"/>
                <a:cs typeface="Aharoni" pitchFamily="2" charset="-79"/>
              </a:rPr>
              <a:t>1º BACH. HUMAN Y CCIAS SOCIALES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23F836-4A4A-4A88-9A3A-80BBE5905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1369492"/>
            <a:ext cx="8972550" cy="508384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F682E12-BC9F-4E00-8E00-CA74CB02A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1340768"/>
            <a:ext cx="9247757" cy="515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18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>
                <a:latin typeface="Arial Black" pitchFamily="34" charset="0"/>
                <a:cs typeface="Aharoni" pitchFamily="2" charset="-79"/>
              </a:rPr>
              <a:t>1º BACHILLERATO DE CIENCIAS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B2D6BD5-F3E2-411D-83A4-76A8F3E87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1340767"/>
            <a:ext cx="9180512" cy="551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83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>
                <a:latin typeface="Arial Black" pitchFamily="34" charset="0"/>
                <a:cs typeface="Aharoni" pitchFamily="2" charset="-79"/>
              </a:rPr>
              <a:t>1º BACHILLERATO DE CIENCIAS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/>
              <a:t>	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09FE561-4BB5-420A-B8BE-EC59EDD58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1340767"/>
            <a:ext cx="9180512" cy="547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01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J U L I O        2 0 2 1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>
              <a:latin typeface="Algerian" panose="04020705040A02060702" pitchFamily="8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>
                <a:latin typeface="Algerian" panose="04020705040A02060702" pitchFamily="82" charset="0"/>
              </a:rPr>
              <a:t>1 – 10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>
              <a:latin typeface="Algerian" panose="04020705040A02060702" pitchFamily="8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>
                <a:latin typeface="Algerian" panose="04020705040A02060702" pitchFamily="82" charset="0"/>
              </a:rPr>
              <a:t>MATRICULACIÓN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>
              <a:latin typeface="Algerian" panose="04020705040A02060702" pitchFamily="82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>
                <a:latin typeface="Algerian" panose="04020705040A02060702" pitchFamily="82" charset="0"/>
              </a:rPr>
              <a:t>MIRAR NUESTRA PÁGINA WEB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6210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IES FUENTE NUEVA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PARA CUALQUIER DUDA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PUEDEN CONTACTAR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CON LA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rgbClr val="002060"/>
                </a:solidFill>
              </a:rPr>
              <a:t>ORIENTADORA</a:t>
            </a:r>
          </a:p>
        </p:txBody>
      </p:sp>
    </p:spTree>
    <p:extLst>
      <p:ext uri="{BB962C8B-B14F-4D97-AF65-F5344CB8AC3E}">
        <p14:creationId xmlns:p14="http://schemas.microsoft.com/office/powerpoint/2010/main" val="44468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ORIENTACIÓN ACADÉMICA Y PROFESIONAL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56471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¿ QUÉ SE ESTÁ HACIENDO AL RESPECTO?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400" b="1" dirty="0"/>
              <a:t>LAS TUTORAS ESTÁN TRABAJANDO ESTE TEMA CON SU ALUMNADO DESDE EL PRIMER TRIMESTRE</a:t>
            </a:r>
          </a:p>
        </p:txBody>
      </p:sp>
    </p:spTree>
    <p:extLst>
      <p:ext uri="{BB962C8B-B14F-4D97-AF65-F5344CB8AC3E}">
        <p14:creationId xmlns:p14="http://schemas.microsoft.com/office/powerpoint/2010/main" val="20364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6024" y="463550"/>
            <a:ext cx="77724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s-ES" sz="4000" dirty="0"/>
              <a:t>POR VUESTRA COLABORACIÓN,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1748" name="Picture 7" descr="Graci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060575"/>
            <a:ext cx="7991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1001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¿QUÉ SE HA HECHO?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3900" b="1" dirty="0">
                <a:solidFill>
                  <a:srgbClr val="002060"/>
                </a:solidFill>
                <a:latin typeface="Algerian" panose="04020705040A02060702" pitchFamily="82" charset="0"/>
              </a:rPr>
              <a:t>CON LA TUTORA Y ORIENTADORA</a:t>
            </a:r>
            <a:r>
              <a:rPr lang="es-ES" dirty="0"/>
              <a:t>: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CHARLA ACERCA DEL SISTEMA EDUCATIVO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</a:rPr>
              <a:t>4º B 10 DE DICIEMBRE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</a:rPr>
              <a:t>4º A 16 DICIEMBRE</a:t>
            </a:r>
          </a:p>
          <a:p>
            <a:pPr algn="ctr" fontAlgn="auto">
              <a:spcAft>
                <a:spcPts val="0"/>
              </a:spcAft>
              <a:buFontTx/>
              <a:buChar char="-"/>
              <a:defRPr/>
            </a:pPr>
            <a:r>
              <a:rPr lang="es-ES" sz="3600" b="1" dirty="0">
                <a:solidFill>
                  <a:schemeClr val="accent5">
                    <a:lumMod val="50000"/>
                  </a:schemeClr>
                </a:solidFill>
              </a:rPr>
              <a:t>4º C 16 DICIEMBRE</a:t>
            </a:r>
          </a:p>
        </p:txBody>
      </p:sp>
    </p:spTree>
    <p:extLst>
      <p:ext uri="{BB962C8B-B14F-4D97-AF65-F5344CB8AC3E}">
        <p14:creationId xmlns:p14="http://schemas.microsoft.com/office/powerpoint/2010/main" val="24926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A1B9D-5FA2-4180-AC30-953C6E0C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246242-250C-4621-894F-B49716514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1A4387-E553-4B93-AC5E-C3EBB1859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6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Y EN ESA CHARLA….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4572" y="1700808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400" b="1" dirty="0"/>
              <a:t> TAMBIÉN SE LE DAN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RECURSOS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400" b="1" dirty="0"/>
              <a:t>PARA QUE VEAN CON LOS PADRES EN NAVIDADES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400" b="1" dirty="0"/>
              <a:t>LAS POSIBILIDADES QUE OFRECE EL SISTEMA EDUCATIVO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29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latin typeface="Arial Black" pitchFamily="34" charset="0"/>
                <a:cs typeface="Aharoni" pitchFamily="2" charset="-79"/>
              </a:rPr>
              <a:t>¿QUÉ MÁS SE HA HECHO?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4572" y="1700808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4400" b="1" dirty="0"/>
              <a:t> </a:t>
            </a:r>
            <a:r>
              <a:rPr lang="es-ES" sz="4300" b="1" dirty="0">
                <a:solidFill>
                  <a:srgbClr val="002060"/>
                </a:solidFill>
                <a:latin typeface="Algerian" panose="04020705040A02060702" pitchFamily="82" charset="0"/>
              </a:rPr>
              <a:t>CON LA TUTORA Y ORIENTADORA</a:t>
            </a:r>
            <a:r>
              <a:rPr lang="es-ES" sz="4300" dirty="0"/>
              <a:t>: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400" b="1" dirty="0"/>
              <a:t>EN EL AULA DE INFORMÁTICA CON LOS ORDENADORES: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4400" b="1" dirty="0"/>
              <a:t>	- 	4º ESO A, 27 ENERO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4400" b="1" dirty="0"/>
              <a:t>	- 	4º ESO B, 26 ENERO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sz="4400" b="1" dirty="0"/>
              <a:t>	-	 4º ESO C, 20 ENERO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436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sz="3200" b="1" dirty="0">
                <a:latin typeface="Arial Black" pitchFamily="34" charset="0"/>
                <a:cs typeface="Aharoni" pitchFamily="2" charset="-79"/>
              </a:rPr>
            </a:br>
            <a:r>
              <a:rPr lang="es-ES" sz="3200" b="1" dirty="0">
                <a:latin typeface="Arial Black" pitchFamily="34" charset="0"/>
                <a:cs typeface="Aharoni" pitchFamily="2" charset="-79"/>
              </a:rPr>
              <a:t>¿QUÉ ES LO MÁS IMPORTANTE?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CONOCER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LA META PROFESIONAL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¿QUÉ QUIERO ESTUDIAR?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ES" sz="4000" b="1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EN EL CENTRO LE AYUDAREMOS A ELEGIR EL CAMINO, PERO LA META ES PERSONAL/FAMILIAR</a:t>
            </a:r>
          </a:p>
        </p:txBody>
      </p:sp>
    </p:spTree>
    <p:extLst>
      <p:ext uri="{BB962C8B-B14F-4D97-AF65-F5344CB8AC3E}">
        <p14:creationId xmlns:p14="http://schemas.microsoft.com/office/powerpoint/2010/main" val="167701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6B9063C-E129-40E1-BA40-689AA5AE6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EAEAEA"/>
                </a:solidFill>
                <a:latin typeface="Times New Roman" panose="02020603050405020304" pitchFamily="18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EAEAEA"/>
                </a:solidFill>
                <a:latin typeface="Times New Roman" panose="02020603050405020304" pitchFamily="18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EAEAEA"/>
                </a:solidFill>
                <a:latin typeface="Times New Roman" panose="02020603050405020304" pitchFamily="18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EAEAEA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ES" alt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s-ES" altLang="es-ES" sz="4000" b="0" i="0" u="sng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DIÁLOGO FAMILIA-HIJOS/AS</a:t>
            </a: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245D5F68-36D7-4292-82CD-5459F6FAB037}"/>
              </a:ext>
            </a:extLst>
          </p:cNvPr>
          <p:cNvGrpSpPr>
            <a:grpSpLocks/>
          </p:cNvGrpSpPr>
          <p:nvPr/>
        </p:nvGrpSpPr>
        <p:grpSpPr bwMode="auto">
          <a:xfrm>
            <a:off x="2720975" y="1968500"/>
            <a:ext cx="4341813" cy="3760788"/>
            <a:chOff x="1714" y="1240"/>
            <a:chExt cx="2735" cy="2369"/>
          </a:xfrm>
        </p:grpSpPr>
        <p:sp>
          <p:nvSpPr>
            <p:cNvPr id="13316" name="AutoShape 4">
              <a:extLst>
                <a:ext uri="{FF2B5EF4-FFF2-40B4-BE49-F238E27FC236}">
                  <a16:creationId xmlns:a16="http://schemas.microsoft.com/office/drawing/2014/main" id="{51B7B279-2F07-4EE5-8BEA-95D0EDE33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1240"/>
              <a:ext cx="1669" cy="166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58 h 21600"/>
                <a:gd name="T20" fmla="*/ 18442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EEB00B"/>
            </a:solidFill>
            <a:ln w="936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17" name="AutoShape 5">
              <a:extLst>
                <a:ext uri="{FF2B5EF4-FFF2-40B4-BE49-F238E27FC236}">
                  <a16:creationId xmlns:a16="http://schemas.microsoft.com/office/drawing/2014/main" id="{09666AF3-EE80-4E43-B89F-54503123A9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2475" y="1634"/>
              <a:ext cx="1669" cy="166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58 h 21600"/>
                <a:gd name="T20" fmla="*/ 18442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EEB00B"/>
            </a:solidFill>
            <a:ln w="936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18" name="AutoShape 6">
              <a:extLst>
                <a:ext uri="{FF2B5EF4-FFF2-40B4-BE49-F238E27FC236}">
                  <a16:creationId xmlns:a16="http://schemas.microsoft.com/office/drawing/2014/main" id="{9B6E48A6-D460-4DFF-814F-7149BBB4E5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200000">
              <a:off x="2020" y="1635"/>
              <a:ext cx="1669" cy="166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58 h 21600"/>
                <a:gd name="T20" fmla="*/ 18442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EEB00B"/>
            </a:solidFill>
            <a:ln w="936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319" name="Rectangle 7">
              <a:extLst>
                <a:ext uri="{FF2B5EF4-FFF2-40B4-BE49-F238E27FC236}">
                  <a16:creationId xmlns:a16="http://schemas.microsoft.com/office/drawing/2014/main" id="{C57439FD-93D0-4036-8C3D-D96A97654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1545"/>
              <a:ext cx="669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TOMA DE</a:t>
              </a:r>
            </a:p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kumimoji="0" lang="es-ES" altLang="es-ES" sz="24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DECISIÓN</a:t>
              </a:r>
            </a:p>
          </p:txBody>
        </p:sp>
        <p:sp>
          <p:nvSpPr>
            <p:cNvPr id="13320" name="Rectangle 8">
              <a:extLst>
                <a:ext uri="{FF2B5EF4-FFF2-40B4-BE49-F238E27FC236}">
                  <a16:creationId xmlns:a16="http://schemas.microsoft.com/office/drawing/2014/main" id="{18CE3E52-170F-4B31-88A5-0C2DBBBAD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" y="2917"/>
              <a:ext cx="669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PLANIFICO</a:t>
              </a:r>
            </a:p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UN</a:t>
              </a:r>
            </a:p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CAMINO</a:t>
              </a:r>
            </a:p>
          </p:txBody>
        </p:sp>
        <p:sp>
          <p:nvSpPr>
            <p:cNvPr id="13321" name="Rectangle 9">
              <a:extLst>
                <a:ext uri="{FF2B5EF4-FFF2-40B4-BE49-F238E27FC236}">
                  <a16:creationId xmlns:a16="http://schemas.microsoft.com/office/drawing/2014/main" id="{325C1331-893B-44AC-B64C-E73B98B35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5" y="1546"/>
              <a:ext cx="669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EAEAEA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PADRES E </a:t>
              </a:r>
            </a:p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HIJO/A</a:t>
              </a:r>
            </a:p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VAN HACIA</a:t>
              </a:r>
            </a:p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es-ES" altLang="es-ES" sz="24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LA META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8F25F42-7607-48A7-A8D0-DF1EB44C5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altLang="es-ES" sz="4000"/>
              <a:t>¿QUÉ ES EL BACHILLERATO?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9BB4948-3E33-4C8A-92E7-D7222DE08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495800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altLang="es-ES" sz="2400"/>
              <a:t>El Bachillerato forma parte de la Educación Secundaria Post-obligatoria, tiene carácter voluntario y una duración de dos cursos.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altLang="es-ES" sz="2400"/>
              <a:t> Su finalidad es ofrecer una formación general que favorezca la madurez personal e intelectual y preparar para estudios posteriores (Universidad o Ciclos Formativos de Grado Superior). 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altLang="es-ES" sz="2400"/>
              <a:t>Tiene tres modalidades diferentes 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altLang="es-ES" sz="3600"/>
              <a:t>Artes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altLang="es-ES" sz="3600"/>
              <a:t>Ciencias 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90000"/>
              <a:buFont typeface="Symbol" panose="05050102010706020507" pitchFamily="18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altLang="es-ES" sz="3600"/>
              <a:t>Humanidades y Ciencias Sociales.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495</Words>
  <Application>Microsoft Office PowerPoint</Application>
  <PresentationFormat>Presentación en pantalla (4:3)</PresentationFormat>
  <Paragraphs>100</Paragraphs>
  <Slides>20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20</vt:i4>
      </vt:variant>
    </vt:vector>
  </HeadingPairs>
  <TitlesOfParts>
    <vt:vector size="34" baseType="lpstr">
      <vt:lpstr>Batang</vt:lpstr>
      <vt:lpstr>Algerian</vt:lpstr>
      <vt:lpstr>Arial</vt:lpstr>
      <vt:lpstr>Arial Black</vt:lpstr>
      <vt:lpstr>Arial Narrow</vt:lpstr>
      <vt:lpstr>Arial Rounded MT Bold</vt:lpstr>
      <vt:lpstr>Calibri</vt:lpstr>
      <vt:lpstr>Showcard Gothic</vt:lpstr>
      <vt:lpstr>Symbol</vt:lpstr>
      <vt:lpstr>Times New Roman</vt:lpstr>
      <vt:lpstr>Wingdings</vt:lpstr>
      <vt:lpstr>Tema de Office</vt:lpstr>
      <vt:lpstr>Diseño predeterminado</vt:lpstr>
      <vt:lpstr>1_Diseño predeterminado</vt:lpstr>
      <vt:lpstr>BIENVENID@S</vt:lpstr>
      <vt:lpstr>ORIENTACIÓN ACADÉMICA Y PROFESIONAL</vt:lpstr>
      <vt:lpstr>¿QUÉ SE HA HECHO?</vt:lpstr>
      <vt:lpstr>Presentación de PowerPoint</vt:lpstr>
      <vt:lpstr>Y EN ESA CHARLA….</vt:lpstr>
      <vt:lpstr>¿QUÉ MÁS SE HA HECHO?</vt:lpstr>
      <vt:lpstr> ¿QUÉ ES LO MÁS IMPORTANTE?</vt:lpstr>
      <vt:lpstr>Presentación de PowerPoint</vt:lpstr>
      <vt:lpstr>¿QUÉ ES EL BACHILLERATO?</vt:lpstr>
      <vt:lpstr>Presentación de PowerPoint</vt:lpstr>
      <vt:lpstr>Presentación de PowerPoint</vt:lpstr>
      <vt:lpstr>RELACIÓN</vt:lpstr>
      <vt:lpstr>RECURSOS DISPONIBLES</vt:lpstr>
      <vt:lpstr>1º BACH. HUMAN Y CCIAS SOCIALES</vt:lpstr>
      <vt:lpstr>1º BACH. HUMAN Y CCIAS SOCIALES</vt:lpstr>
      <vt:lpstr>1º BACHILLERATO DE CIENCIAS</vt:lpstr>
      <vt:lpstr>1º BACHILLERATO DE CIENCIAS</vt:lpstr>
      <vt:lpstr>J U L I O        2 0 2 1 </vt:lpstr>
      <vt:lpstr>IES FUENTE NUEVA</vt:lpstr>
      <vt:lpstr>POR VUESTRA COLABORACIÓN,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 de 1 de junio de 2016, por la que se regulan los criterios y el procedimiento de admisión del alumnado en los centros docentes para cursar ciclos formativos de grado medio y de grado superior, sostenidos con fondos públicos, de formación profesional inicial del sistema educativo.</dc:title>
  <dc:creator>SECRETARÍA</dc:creator>
  <cp:lastModifiedBy>Sofia</cp:lastModifiedBy>
  <cp:revision>55</cp:revision>
  <dcterms:created xsi:type="dcterms:W3CDTF">2017-06-12T10:37:55Z</dcterms:created>
  <dcterms:modified xsi:type="dcterms:W3CDTF">2021-04-12T15:12:07Z</dcterms:modified>
</cp:coreProperties>
</file>